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8"/>
  </p:notesMasterIdLst>
  <p:sldIdLst>
    <p:sldId id="260" r:id="rId2"/>
    <p:sldId id="258" r:id="rId3"/>
    <p:sldId id="259" r:id="rId4"/>
    <p:sldId id="262" r:id="rId5"/>
    <p:sldId id="261" r:id="rId6"/>
    <p:sldId id="264" r:id="rId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4"/>
    <p:restoredTop sz="78766" autoAdjust="0"/>
  </p:normalViewPr>
  <p:slideViewPr>
    <p:cSldViewPr>
      <p:cViewPr varScale="1">
        <p:scale>
          <a:sx n="83" d="100"/>
          <a:sy n="83" d="100"/>
        </p:scale>
        <p:origin x="184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013CF84A-2664-47AE-82C6-D1C88DEBF64B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5455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813E1CB5-D1B8-432F-835A-BB53763F4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0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-introduction</a:t>
            </a:r>
          </a:p>
          <a:p>
            <a:endParaRPr lang="en-US" dirty="0">
              <a:solidFill>
                <a:srgbClr val="000000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baseline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-A few slides, questions at end</a:t>
            </a:r>
          </a:p>
          <a:p>
            <a:endParaRPr lang="en-US" baseline="0" dirty="0">
              <a:solidFill>
                <a:srgbClr val="000000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baseline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-Complements services at SHS, go over bullet points 2-4</a:t>
            </a:r>
          </a:p>
          <a:p>
            <a:r>
              <a:rPr lang="en-US" baseline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(plan designed to provide benefits to all ISU students)</a:t>
            </a:r>
          </a:p>
          <a:p>
            <a:endParaRPr lang="en-US" dirty="0">
              <a:solidFill>
                <a:srgbClr val="000000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b="0" dirty="0">
                <a:solidFill>
                  <a:srgbClr val="000000"/>
                </a:solidFill>
              </a:rPr>
              <a:t>-first</a:t>
            </a:r>
            <a:r>
              <a:rPr lang="en-US" b="0" baseline="0" dirty="0">
                <a:solidFill>
                  <a:srgbClr val="000000"/>
                </a:solidFill>
              </a:rPr>
              <a:t> bullet point</a:t>
            </a:r>
            <a:endParaRPr lang="en-US" b="0" dirty="0">
              <a:solidFill>
                <a:srgbClr val="000000"/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-worldwide coverage, no referrals</a:t>
            </a:r>
            <a:r>
              <a:rPr lang="en-US" b="0" baseline="0" dirty="0">
                <a:solidFill>
                  <a:srgbClr val="000000"/>
                </a:solidFill>
              </a:rPr>
              <a:t> or networks</a:t>
            </a:r>
          </a:p>
          <a:p>
            <a:endParaRPr lang="en-US" b="0" baseline="0" dirty="0">
              <a:solidFill>
                <a:srgbClr val="000000"/>
              </a:solidFill>
            </a:endParaRPr>
          </a:p>
          <a:p>
            <a:r>
              <a:rPr lang="en-US" b="0" baseline="0" dirty="0">
                <a:solidFill>
                  <a:srgbClr val="000000"/>
                </a:solidFill>
              </a:rPr>
              <a:t>-2-4 bullet points</a:t>
            </a:r>
          </a:p>
          <a:p>
            <a:endParaRPr lang="en-US" b="0" baseline="0" dirty="0">
              <a:solidFill>
                <a:srgbClr val="000000"/>
              </a:solidFill>
            </a:endParaRPr>
          </a:p>
          <a:p>
            <a:r>
              <a:rPr lang="en-US" b="0" baseline="0" dirty="0">
                <a:solidFill>
                  <a:srgbClr val="000000"/>
                </a:solidFill>
              </a:rPr>
              <a:t>-</a:t>
            </a:r>
            <a:r>
              <a:rPr lang="en-US" b="0" baseline="0" dirty="0" err="1">
                <a:solidFill>
                  <a:srgbClr val="000000"/>
                </a:solidFill>
              </a:rPr>
              <a:t>ov</a:t>
            </a:r>
            <a:r>
              <a:rPr lang="en-US" b="0" baseline="0" dirty="0">
                <a:solidFill>
                  <a:srgbClr val="000000"/>
                </a:solidFill>
              </a:rPr>
              <a:t>, </a:t>
            </a:r>
            <a:r>
              <a:rPr lang="en-US" b="0" baseline="0" dirty="0" err="1">
                <a:solidFill>
                  <a:srgbClr val="000000"/>
                </a:solidFill>
              </a:rPr>
              <a:t>xray</a:t>
            </a:r>
            <a:r>
              <a:rPr lang="en-US" b="0" baseline="0" dirty="0">
                <a:solidFill>
                  <a:srgbClr val="000000"/>
                </a:solidFill>
              </a:rPr>
              <a:t>/lab, surgery, anesthesia, hospitalization (</a:t>
            </a:r>
            <a:r>
              <a:rPr lang="en-US" b="0" baseline="0" dirty="0" err="1">
                <a:solidFill>
                  <a:srgbClr val="000000"/>
                </a:solidFill>
              </a:rPr>
              <a:t>ip</a:t>
            </a:r>
            <a:r>
              <a:rPr lang="en-US" b="0" baseline="0" dirty="0">
                <a:solidFill>
                  <a:srgbClr val="000000"/>
                </a:solidFill>
              </a:rPr>
              <a:t> &amp; op), </a:t>
            </a:r>
            <a:r>
              <a:rPr lang="en-US" b="0" baseline="0" dirty="0" err="1">
                <a:solidFill>
                  <a:srgbClr val="000000"/>
                </a:solidFill>
              </a:rPr>
              <a:t>er</a:t>
            </a:r>
            <a:r>
              <a:rPr lang="en-US" b="0" baseline="0" dirty="0">
                <a:solidFill>
                  <a:srgbClr val="000000"/>
                </a:solidFill>
              </a:rPr>
              <a:t>, ambulance</a:t>
            </a:r>
          </a:p>
          <a:p>
            <a:endParaRPr lang="en-US" b="0" baseline="0" dirty="0">
              <a:solidFill>
                <a:srgbClr val="000000"/>
              </a:solidFill>
            </a:endParaRPr>
          </a:p>
          <a:p>
            <a:r>
              <a:rPr lang="en-US" b="0" baseline="0" dirty="0">
                <a:solidFill>
                  <a:srgbClr val="000000"/>
                </a:solidFill>
              </a:rPr>
              <a:t>-prescriptions</a:t>
            </a:r>
          </a:p>
          <a:p>
            <a:endParaRPr lang="en-US" b="0" baseline="0" dirty="0">
              <a:solidFill>
                <a:srgbClr val="000000"/>
              </a:solidFill>
            </a:endParaRPr>
          </a:p>
          <a:p>
            <a:r>
              <a:rPr lang="en-US" b="0" baseline="0" dirty="0">
                <a:solidFill>
                  <a:srgbClr val="000000"/>
                </a:solidFill>
              </a:rPr>
              <a:t>-mental health, chiropractic, maternity</a:t>
            </a:r>
          </a:p>
          <a:p>
            <a:endParaRPr lang="en-US" b="0" baseline="0" dirty="0">
              <a:solidFill>
                <a:srgbClr val="000000"/>
              </a:solidFill>
            </a:endParaRPr>
          </a:p>
          <a:p>
            <a:r>
              <a:rPr lang="en-US" b="0" baseline="0" dirty="0">
                <a:solidFill>
                  <a:srgbClr val="000000"/>
                </a:solidFill>
              </a:rPr>
              <a:t>-last bullet point</a:t>
            </a:r>
          </a:p>
          <a:p>
            <a:endParaRPr lang="en-US" b="1" baseline="0" dirty="0">
              <a:solidFill>
                <a:srgbClr val="000000"/>
              </a:solidFill>
            </a:endParaRPr>
          </a:p>
          <a:p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-slide information</a:t>
            </a:r>
          </a:p>
          <a:p>
            <a:endParaRPr lang="en-US" dirty="0">
              <a:solidFill>
                <a:srgbClr val="000000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-State school</a:t>
            </a:r>
            <a:r>
              <a:rPr lang="en-US" baseline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 comparison (lowest deductible, lowest student out of pocket on claims, and only plan which allows any provider)</a:t>
            </a:r>
          </a:p>
          <a:p>
            <a:endParaRPr lang="en-US" baseline="0" dirty="0">
              <a:solidFill>
                <a:srgbClr val="000000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baseline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-lowest premium for ACA compliant plans in </a:t>
            </a:r>
            <a:r>
              <a:rPr lang="en-US" baseline="0" dirty="0" err="1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midwest</a:t>
            </a:r>
            <a:endParaRPr lang="en-US" baseline="0" dirty="0">
              <a:solidFill>
                <a:srgbClr val="000000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baseline="0" dirty="0">
              <a:solidFill>
                <a:srgbClr val="000000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>
              <a:solidFill>
                <a:srgbClr val="000000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-work</a:t>
            </a:r>
            <a:r>
              <a:rPr lang="en-US" baseline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 for ISU, not insurance carrier</a:t>
            </a:r>
          </a:p>
          <a:p>
            <a:endParaRPr lang="en-US" baseline="0" dirty="0">
              <a:solidFill>
                <a:srgbClr val="000000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baseline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-slide information</a:t>
            </a:r>
          </a:p>
          <a:p>
            <a:endParaRPr lang="en-US" baseline="0" dirty="0">
              <a:solidFill>
                <a:srgbClr val="000000"/>
              </a:solidFill>
              <a:latin typeface="Arial" pitchFamily="34" charset="0"/>
              <a:ea typeface="ＭＳ Ｐゴシック"/>
              <a:cs typeface="ＭＳ Ｐゴシック"/>
            </a:endParaRPr>
          </a:p>
          <a:p>
            <a:r>
              <a:rPr lang="en-US" baseline="0" dirty="0">
                <a:solidFill>
                  <a:srgbClr val="000000"/>
                </a:solidFill>
                <a:latin typeface="Arial" pitchFamily="34" charset="0"/>
                <a:ea typeface="ＭＳ Ｐゴシック"/>
                <a:cs typeface="ＭＳ Ｐゴシック"/>
              </a:rPr>
              <a:t>-why would someone want to carry Student Insurance if covered by other insurance…</a:t>
            </a:r>
          </a:p>
          <a:p>
            <a:endParaRPr lang="en-US" dirty="0">
              <a:solidFill>
                <a:srgbClr val="000000"/>
              </a:solidFill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657226" lvl="8">
              <a:defRPr/>
            </a:pP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-protect against unexpected</a:t>
            </a: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</a:rPr>
              <a:t> medical expenses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657226" lvl="8">
              <a:defRPr/>
            </a:pP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-waive</a:t>
            </a: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</a:rPr>
              <a:t> deductible &amp; pick up balances after other insurance</a:t>
            </a:r>
          </a:p>
          <a:p>
            <a:pPr marL="3657226" lvl="8">
              <a:defRPr/>
            </a:pPr>
            <a:endParaRPr lang="en-US" baseline="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657226" lvl="8">
              <a:defRPr/>
            </a:pP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</a:rPr>
              <a:t>-managed care plans</a:t>
            </a:r>
          </a:p>
          <a:p>
            <a:pPr marL="3657226" lvl="8">
              <a:defRPr/>
            </a:pP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</a:rPr>
              <a:t>-our experience with students at ISU</a:t>
            </a:r>
          </a:p>
          <a:p>
            <a:pPr marL="3657226" lvl="8">
              <a:defRPr/>
            </a:pPr>
            <a:endParaRPr lang="en-US" baseline="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657226" lvl="8">
              <a:defRPr/>
            </a:pP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</a:rPr>
              <a:t>-80%+ keep Student Insurance over the last 20+ years</a:t>
            </a:r>
          </a:p>
          <a:p>
            <a:pPr marL="3657226" lvl="8">
              <a:defRPr/>
            </a:pPr>
            <a:endParaRPr lang="en-US" baseline="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657226" lvl="8">
              <a:defRPr/>
            </a:pP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</a:rPr>
              <a:t>-Office processes claims and handles customer service (35,000 claims during last year/more than ½ for students with other insurance)</a:t>
            </a:r>
          </a:p>
          <a:p>
            <a:pPr marL="3657226" lvl="8">
              <a:defRPr/>
            </a:pP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</a:rPr>
              <a:t>-receive claims every day for students who cancelled coverage</a:t>
            </a:r>
          </a:p>
          <a:p>
            <a:pPr marL="3657226" lvl="8">
              <a:defRPr/>
            </a:pPr>
            <a:endParaRPr lang="en-US" baseline="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657226" lvl="8">
              <a:defRPr/>
            </a:pP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</a:rPr>
              <a:t>-majority who initially cancel return to plan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657226" lvl="8">
              <a:defRPr/>
            </a:pP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-#1</a:t>
            </a: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</a:rPr>
              <a:t> financial reason students leave school is for medical bills even if covered by insurance (per ACHA)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657226" lvl="8">
              <a:defRPr/>
            </a:pP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57226" lvl="8">
              <a:defRPr/>
            </a:pP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-all students can use SHS regardless</a:t>
            </a: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</a:rPr>
              <a:t> of insurance</a:t>
            </a: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657226" lvl="8">
              <a:defRPr/>
            </a:pPr>
            <a:endParaRPr lang="en-US" baseline="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657226" lvl="8">
              <a:defRPr/>
            </a:pP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</a:rPr>
              <a:t>-SHS hours, referrals, and specialists</a:t>
            </a:r>
          </a:p>
          <a:p>
            <a:pPr marL="3657226" lvl="8">
              <a:defRPr/>
            </a:pPr>
            <a:endParaRPr lang="en-US" baseline="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657226" lvl="8">
              <a:defRPr/>
            </a:pP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</a:rPr>
              <a:t>-$1250 maximum out of pocket</a:t>
            </a:r>
          </a:p>
          <a:p>
            <a:pPr marL="3657226" lvl="8">
              <a:defRPr/>
            </a:pPr>
            <a:endParaRPr lang="en-US" baseline="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657226" lvl="8">
              <a:defRPr/>
            </a:pP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</a:rPr>
              <a:t>-brochure includes ID card</a:t>
            </a:r>
          </a:p>
          <a:p>
            <a:pPr marL="3657226" lvl="8">
              <a:defRPr/>
            </a:pPr>
            <a:endParaRPr lang="en-US" baseline="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657226" lvl="8">
              <a:defRPr/>
            </a:pP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</a:rPr>
              <a:t>-</a:t>
            </a:r>
            <a:r>
              <a:rPr lang="en-US" baseline="0" dirty="0" err="1">
                <a:latin typeface="Arial" charset="0"/>
                <a:ea typeface="ＭＳ Ｐゴシック" charset="-128"/>
                <a:cs typeface="ＭＳ Ｐゴシック" charset="-128"/>
              </a:rPr>
              <a:t>Eyemed</a:t>
            </a:r>
            <a:endParaRPr lang="en-US" baseline="0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657226" lvl="8">
              <a:defRPr/>
            </a:pPr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3657226" lvl="8">
              <a:defRPr/>
            </a:pPr>
            <a:r>
              <a:rPr lang="en-US" dirty="0">
                <a:latin typeface="Arial" charset="0"/>
                <a:ea typeface="ＭＳ Ｐゴシック" charset="-128"/>
                <a:cs typeface="ＭＳ Ｐゴシック" charset="-128"/>
              </a:rPr>
              <a:t>-Optional dental</a:t>
            </a:r>
            <a:r>
              <a:rPr lang="en-US" baseline="0" dirty="0">
                <a:latin typeface="Arial" charset="0"/>
                <a:ea typeface="ＭＳ Ｐゴシック" charset="-128"/>
                <a:cs typeface="ＭＳ Ｐゴシック" charset="-128"/>
              </a:rPr>
              <a:t> plan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CBBF41-64AF-4C59-BC7A-FF5C5D2D1C87}" type="datetimeFigureOut">
              <a:rPr lang="en-US" smtClean="0"/>
              <a:t>7/15/24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71A667-7CE5-4F6D-A738-52D91079975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BF41-64AF-4C59-BC7A-FF5C5D2D1C87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A667-7CE5-4F6D-A738-52D9107997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BF41-64AF-4C59-BC7A-FF5C5D2D1C87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71A667-7CE5-4F6D-A738-52D9107997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BF41-64AF-4C59-BC7A-FF5C5D2D1C87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A667-7CE5-4F6D-A738-52D9107997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CBBF41-64AF-4C59-BC7A-FF5C5D2D1C87}" type="datetimeFigureOut">
              <a:rPr lang="en-US" smtClean="0"/>
              <a:t>7/15/24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871A667-7CE5-4F6D-A738-52D9107997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BF41-64AF-4C59-BC7A-FF5C5D2D1C87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A667-7CE5-4F6D-A738-52D9107997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BF41-64AF-4C59-BC7A-FF5C5D2D1C87}" type="datetimeFigureOut">
              <a:rPr lang="en-US" smtClean="0"/>
              <a:t>7/15/24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A667-7CE5-4F6D-A738-52D9107997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BF41-64AF-4C59-BC7A-FF5C5D2D1C87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A667-7CE5-4F6D-A738-52D9107997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BF41-64AF-4C59-BC7A-FF5C5D2D1C87}" type="datetimeFigureOut">
              <a:rPr lang="en-US" smtClean="0"/>
              <a:t>7/15/24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A667-7CE5-4F6D-A738-52D9107997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BF41-64AF-4C59-BC7A-FF5C5D2D1C87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71A667-7CE5-4F6D-A738-52D9107997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BBF41-64AF-4C59-BC7A-FF5C5D2D1C87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1A667-7CE5-4F6D-A738-52D91079975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1DCBBF41-64AF-4C59-BC7A-FF5C5D2D1C87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871A667-7CE5-4F6D-A738-52D9107997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jpeg"/><Relationship Id="rId5" Type="http://schemas.openxmlformats.org/officeDocument/2006/relationships/hyperlink" Target="http://healthservices.illinoisstate.edu/insurance/" TargetMode="Externa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772400" cy="6858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/>
              <a:t>ISU Student Insurance: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7467600" y="0"/>
            <a:ext cx="1676400" cy="381000"/>
          </a:xfrm>
          <a:prstGeom prst="rect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5943600" y="6400800"/>
            <a:ext cx="3048000" cy="3698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>
                <a:solidFill>
                  <a:schemeClr val="tx2"/>
                </a:solidFill>
              </a:rPr>
              <a:t>Student Health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524000"/>
            <a:ext cx="8839200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en-US" sz="2800" dirty="0">
                <a:latin typeface="Arial" charset="0"/>
                <a:ea typeface="ＭＳ Ｐゴシック" charset="-128"/>
                <a:cs typeface="+mn-cs"/>
              </a:rPr>
              <a:t>Open Choice PPO, provides excellent benefits and support for Illinois State students</a:t>
            </a: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endParaRPr lang="en-US" sz="2800" dirty="0">
              <a:latin typeface="Arial" charset="0"/>
              <a:ea typeface="ＭＳ Ｐゴシック" charset="-128"/>
            </a:endParaRP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en-US" sz="2800" dirty="0">
                <a:latin typeface="Arial" charset="0"/>
                <a:ea typeface="ＭＳ Ｐゴシック" charset="-128"/>
              </a:rPr>
              <a:t>Considered a ‘platinum’ plan, the highest rating under the Affordable Care Act</a:t>
            </a:r>
          </a:p>
          <a:p>
            <a:pPr marL="171450" indent="-171450" eaLnBrk="0" hangingPunct="0">
              <a:defRPr/>
            </a:pPr>
            <a:endParaRPr lang="en-US" sz="800" dirty="0">
              <a:latin typeface="Arial" charset="0"/>
              <a:ea typeface="ＭＳ Ｐゴシック" charset="-128"/>
              <a:cs typeface="+mn-cs"/>
            </a:endParaRPr>
          </a:p>
          <a:p>
            <a:pPr marL="171450" indent="-171450" eaLnBrk="0" hangingPunct="0">
              <a:defRPr/>
            </a:pPr>
            <a:endParaRPr lang="en-US" sz="800" dirty="0">
              <a:latin typeface="Arial" charset="0"/>
              <a:ea typeface="ＭＳ Ｐゴシック" charset="-128"/>
              <a:cs typeface="+mn-cs"/>
            </a:endParaRPr>
          </a:p>
          <a:p>
            <a:pPr indent="171450" eaLnBrk="0" hangingPunct="0">
              <a:buFont typeface="Arial" pitchFamily="34" charset="0"/>
              <a:buChar char="•"/>
              <a:defRPr/>
            </a:pPr>
            <a:r>
              <a:rPr lang="en-US" sz="2800" dirty="0">
                <a:latin typeface="Arial" charset="0"/>
                <a:ea typeface="ＭＳ Ｐゴシック" charset="-128"/>
              </a:rPr>
              <a:t>Designed to be</a:t>
            </a:r>
            <a:r>
              <a:rPr lang="en-US" sz="2800" dirty="0">
                <a:latin typeface="Arial" charset="0"/>
                <a:ea typeface="ＭＳ Ｐゴシック" charset="-128"/>
                <a:cs typeface="+mn-cs"/>
              </a:rPr>
              <a:t> primary/the sole source of coverage </a:t>
            </a:r>
          </a:p>
          <a:p>
            <a:pPr eaLnBrk="0" hangingPunct="0">
              <a:defRPr/>
            </a:pPr>
            <a:r>
              <a:rPr lang="en-US" sz="2800" dirty="0">
                <a:latin typeface="Arial" charset="0"/>
                <a:ea typeface="ＭＳ Ｐゴシック" charset="-128"/>
              </a:rPr>
              <a:t>  for students with no other insurance</a:t>
            </a:r>
            <a:endParaRPr lang="en-US" sz="2800" dirty="0">
              <a:latin typeface="Arial" charset="0"/>
              <a:ea typeface="ＭＳ Ｐゴシック" charset="-128"/>
              <a:cs typeface="+mn-cs"/>
            </a:endParaRPr>
          </a:p>
          <a:p>
            <a:pPr indent="171450" eaLnBrk="0" hangingPunct="0">
              <a:defRPr/>
            </a:pPr>
            <a:endParaRPr lang="en-US" sz="800" dirty="0">
              <a:latin typeface="Arial" charset="0"/>
              <a:ea typeface="ＭＳ Ｐゴシック" charset="-128"/>
              <a:cs typeface="+mn-cs"/>
            </a:endParaRPr>
          </a:p>
          <a:p>
            <a:pPr indent="171450" eaLnBrk="0" hangingPunct="0">
              <a:defRPr/>
            </a:pPr>
            <a:endParaRPr lang="en-US" sz="800" dirty="0">
              <a:latin typeface="Arial" charset="0"/>
              <a:ea typeface="ＭＳ Ｐゴシック" charset="-128"/>
              <a:cs typeface="+mn-cs"/>
            </a:endParaRPr>
          </a:p>
          <a:p>
            <a:pPr marL="171450" indent="-171450" eaLnBrk="0" hangingPunct="0">
              <a:buFont typeface="Arial" pitchFamily="34" charset="0"/>
              <a:buChar char="•"/>
              <a:defRPr/>
            </a:pPr>
            <a:r>
              <a:rPr lang="en-US" sz="2800" dirty="0">
                <a:latin typeface="Arial" charset="0"/>
                <a:ea typeface="ＭＳ Ｐゴシック" charset="-128"/>
                <a:cs typeface="+mn-cs"/>
              </a:rPr>
              <a:t>Coordinates with family/other plans for up to 100% compensation for students with other coverage</a:t>
            </a:r>
            <a:endParaRPr lang="en-US" sz="800" dirty="0"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6" name="Picture 5" descr="08_398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86600" y="304800"/>
            <a:ext cx="1548830" cy="1028700"/>
          </a:xfrm>
          <a:prstGeom prst="rect">
            <a:avLst/>
          </a:prstGeom>
        </p:spPr>
      </p:pic>
      <p:pic>
        <p:nvPicPr>
          <p:cNvPr id="4" name="Audio Recording Jul 17, 2024 at 8:26:13 AM">
            <a:hlinkClick r:id="" action="ppaction://media"/>
            <a:extLst>
              <a:ext uri="{FF2B5EF4-FFF2-40B4-BE49-F238E27FC236}">
                <a16:creationId xmlns:a16="http://schemas.microsoft.com/office/drawing/2014/main" id="{D54F1B80-085E-FEAD-7D76-ABF7F649F7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65230" y="45346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9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3914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/>
              <a:t>Student Insurance Benefits</a:t>
            </a: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52400" y="1524000"/>
            <a:ext cx="8763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 typeface="Arial" charset="0"/>
              <a:buChar char="•"/>
            </a:pPr>
            <a:r>
              <a:rPr lang="en-US" sz="2800" dirty="0"/>
              <a:t>Covers illnesses and injuries, worldwide coverage</a:t>
            </a:r>
          </a:p>
          <a:p>
            <a:pPr marL="228600" indent="-228600"/>
            <a:endParaRPr lang="en-US" sz="2800" dirty="0"/>
          </a:p>
          <a:p>
            <a:pPr marL="228600" indent="-228600">
              <a:buFont typeface="Arial" charset="0"/>
              <a:buChar char="•"/>
            </a:pPr>
            <a:r>
              <a:rPr lang="en-US" sz="2800" dirty="0"/>
              <a:t>Covers preventive &amp; contraceptive care as required by the Affordable Care Act</a:t>
            </a:r>
          </a:p>
          <a:p>
            <a:pPr marL="228600" indent="-228600">
              <a:buFont typeface="Arial" charset="0"/>
              <a:buChar char="•"/>
            </a:pPr>
            <a:endParaRPr lang="en-US" sz="2800" dirty="0"/>
          </a:p>
          <a:p>
            <a:pPr marL="228600" indent="-228600">
              <a:buFont typeface="Arial" charset="0"/>
              <a:buChar char="•"/>
            </a:pPr>
            <a:r>
              <a:rPr lang="en-US" sz="2800" dirty="0"/>
              <a:t>Deductible $50 per policy year</a:t>
            </a:r>
          </a:p>
          <a:p>
            <a:r>
              <a:rPr lang="en-US" sz="2800" dirty="0"/>
              <a:t>  </a:t>
            </a:r>
            <a:r>
              <a:rPr lang="en-US" sz="2800" i="1" dirty="0"/>
              <a:t>(waived if student has other primary coverage)</a:t>
            </a:r>
          </a:p>
          <a:p>
            <a:pPr marL="228600" indent="-228600"/>
            <a:endParaRPr lang="en-US" sz="2800" dirty="0"/>
          </a:p>
          <a:p>
            <a:pPr marL="228600" indent="-228600">
              <a:buFont typeface="Arial" charset="0"/>
              <a:buChar char="•"/>
            </a:pPr>
            <a:r>
              <a:rPr lang="en-US" sz="2800" dirty="0"/>
              <a:t>Unlimited lifetime maximum</a:t>
            </a:r>
          </a:p>
          <a:p>
            <a:pPr marL="228600" indent="-228600"/>
            <a:endParaRPr lang="en-US" sz="2800" dirty="0"/>
          </a:p>
          <a:p>
            <a:pPr marL="228600" indent="-228600">
              <a:buFont typeface="Arial" charset="0"/>
              <a:buChar char="•"/>
            </a:pPr>
            <a:r>
              <a:rPr lang="en-US" sz="2800" dirty="0"/>
              <a:t>International Coverage, included for Study Abroad</a:t>
            </a:r>
          </a:p>
          <a:p>
            <a:pPr lvl="1"/>
            <a:endParaRPr lang="en-US" sz="2800" dirty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7467600" y="0"/>
            <a:ext cx="1676400" cy="381000"/>
          </a:xfrm>
          <a:prstGeom prst="rect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5943600" y="6400800"/>
            <a:ext cx="3048000" cy="3698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800">
                <a:solidFill>
                  <a:schemeClr val="tx2"/>
                </a:solidFill>
              </a:rPr>
              <a:t>Student Health Services</a:t>
            </a:r>
          </a:p>
        </p:txBody>
      </p:sp>
      <p:pic>
        <p:nvPicPr>
          <p:cNvPr id="4" name="Audio Recording Jul 17, 2024 at 8:31:36 AM">
            <a:hlinkClick r:id="" action="ppaction://media"/>
            <a:extLst>
              <a:ext uri="{FF2B5EF4-FFF2-40B4-BE49-F238E27FC236}">
                <a16:creationId xmlns:a16="http://schemas.microsoft.com/office/drawing/2014/main" id="{BDB1C3F1-4F53-CD7A-1A2E-4203A95568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37400" y="30786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3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2859"/>
            <a:ext cx="6248400" cy="9144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/>
              <a:t>Student Insurance Cost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457200" y="1800761"/>
            <a:ext cx="8229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2000" dirty="0"/>
              <a:t>Student Insurance fee included with tuition and fees with 9 fall/spring credit hours, or 6 summer credit hours.  </a:t>
            </a:r>
          </a:p>
          <a:p>
            <a:pPr marL="285750" indent="-285750" eaLnBrk="0" hangingPunct="0">
              <a:buFont typeface="Arial" pitchFamily="34" charset="0"/>
              <a:buChar char="•"/>
            </a:pPr>
            <a:endParaRPr lang="en-US" sz="2000" dirty="0"/>
          </a:p>
          <a:p>
            <a:pPr marL="285750" indent="-285750" eaLnBrk="0" hangingPunct="0">
              <a:buFont typeface="Arial" pitchFamily="34" charset="0"/>
              <a:buChar char="•"/>
            </a:pPr>
            <a:r>
              <a:rPr lang="en-US" sz="2000" dirty="0"/>
              <a:t>Insurance can be extended through the summer and for one term beyond graduation!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202154"/>
              </p:ext>
            </p:extLst>
          </p:nvPr>
        </p:nvGraphicFramePr>
        <p:xfrm>
          <a:off x="457200" y="3505200"/>
          <a:ext cx="8229600" cy="2377440"/>
        </p:xfrm>
        <a:graphic>
          <a:graphicData uri="http://schemas.openxmlformats.org/drawingml/2006/table">
            <a:tbl>
              <a:tblPr/>
              <a:tblGrid>
                <a:gridCol w="2139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1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7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Semester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Cost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Coverage Period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Fall 2024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$281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8/12/24 – 1/12/25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Spring 2025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$281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1/09/25 – 5/11/25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Summer 2025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$211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5/12/25 – 8/17/25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0000"/>
                        </a:lnSpc>
                      </a:pPr>
                      <a:endParaRPr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9528593"/>
                  </a:ext>
                </a:extLst>
              </a:tr>
            </a:tbl>
          </a:graphicData>
        </a:graphic>
      </p:graphicFrame>
      <p:sp>
        <p:nvSpPr>
          <p:cNvPr id="4113" name="Rectangle 2"/>
          <p:cNvSpPr>
            <a:spLocks noChangeArrowheads="1"/>
          </p:cNvSpPr>
          <p:nvPr/>
        </p:nvSpPr>
        <p:spPr bwMode="auto">
          <a:xfrm>
            <a:off x="7467600" y="0"/>
            <a:ext cx="1676400" cy="381000"/>
          </a:xfrm>
          <a:prstGeom prst="rect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4114" name="TextBox 5"/>
          <p:cNvSpPr txBox="1">
            <a:spLocks noChangeArrowheads="1"/>
          </p:cNvSpPr>
          <p:nvPr/>
        </p:nvSpPr>
        <p:spPr bwMode="auto">
          <a:xfrm>
            <a:off x="5943600" y="6400800"/>
            <a:ext cx="3048000" cy="3698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>
                <a:solidFill>
                  <a:schemeClr val="tx2"/>
                </a:solidFill>
              </a:rPr>
              <a:t>Student Health Services</a:t>
            </a:r>
          </a:p>
        </p:txBody>
      </p:sp>
      <p:pic>
        <p:nvPicPr>
          <p:cNvPr id="3" name="Audio Recording Jul 16, 2024 at 8:57:13 AM">
            <a:hlinkClick r:id="" action="ppaction://media"/>
            <a:extLst>
              <a:ext uri="{FF2B5EF4-FFF2-40B4-BE49-F238E27FC236}">
                <a16:creationId xmlns:a16="http://schemas.microsoft.com/office/drawing/2014/main" id="{DA981FB6-61A0-C185-9B6D-38B181812F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65600" y="350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4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7772400" cy="762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/>
              <a:t>Insurance can be cancelled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065615"/>
            <a:ext cx="8839200" cy="41549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28600" eaLnBrk="0" hangingPunct="0">
              <a:buFont typeface="Arial" pitchFamily="34" charset="0"/>
              <a:buChar char="•"/>
              <a:defRPr/>
            </a:pPr>
            <a:r>
              <a:rPr lang="en-US" dirty="0">
                <a:ea typeface="ＭＳ Ｐゴシック" charset="-128"/>
                <a:cs typeface="+mn-cs"/>
              </a:rPr>
              <a:t>By completing online waiver application before the 15</a:t>
            </a:r>
            <a:r>
              <a:rPr lang="en-US" baseline="30000" dirty="0">
                <a:ea typeface="ＭＳ Ｐゴシック" charset="-128"/>
                <a:cs typeface="+mn-cs"/>
              </a:rPr>
              <a:t>th</a:t>
            </a:r>
            <a:r>
              <a:rPr lang="en-US" dirty="0">
                <a:ea typeface="ＭＳ Ｐゴシック" charset="-128"/>
                <a:cs typeface="+mn-cs"/>
              </a:rPr>
              <a:t> day of each term</a:t>
            </a:r>
          </a:p>
          <a:p>
            <a:pPr indent="228600" eaLnBrk="0" hangingPunct="0">
              <a:defRPr/>
            </a:pPr>
            <a:endParaRPr lang="en-US" sz="800" dirty="0">
              <a:ea typeface="ＭＳ Ｐゴシック" charset="-128"/>
              <a:cs typeface="+mn-cs"/>
            </a:endParaRPr>
          </a:p>
          <a:p>
            <a:pPr lvl="1" indent="171450" eaLnBrk="0" hangingPunct="0">
              <a:defRPr/>
            </a:pPr>
            <a:endParaRPr lang="en-US" sz="800" dirty="0">
              <a:ea typeface="ＭＳ Ｐゴシック" charset="-128"/>
              <a:cs typeface="+mn-cs"/>
            </a:endParaRPr>
          </a:p>
          <a:p>
            <a:pPr indent="228600" eaLnBrk="0" hangingPunct="0">
              <a:buFont typeface="Arial" pitchFamily="34" charset="0"/>
              <a:buChar char="•"/>
              <a:defRPr/>
            </a:pPr>
            <a:r>
              <a:rPr lang="en-US" dirty="0">
                <a:ea typeface="ＭＳ Ｐゴシック" charset="-128"/>
                <a:cs typeface="+mn-cs"/>
              </a:rPr>
              <a:t>Fall 2024 deadline 9</a:t>
            </a:r>
            <a:r>
              <a:rPr lang="en-US" dirty="0">
                <a:ea typeface="ＭＳ Ｐゴシック" charset="-128"/>
              </a:rPr>
              <a:t>/3/2024</a:t>
            </a:r>
            <a:endParaRPr lang="en-US" b="1" dirty="0">
              <a:ea typeface="ＭＳ Ｐゴシック" charset="-128"/>
              <a:cs typeface="+mn-cs"/>
            </a:endParaRPr>
          </a:p>
          <a:p>
            <a:pPr indent="228600" eaLnBrk="0" hangingPunct="0">
              <a:defRPr/>
            </a:pPr>
            <a:endParaRPr lang="en-US" sz="800" dirty="0">
              <a:ea typeface="ＭＳ Ｐゴシック" charset="-128"/>
              <a:cs typeface="+mn-cs"/>
            </a:endParaRPr>
          </a:p>
          <a:p>
            <a:pPr lvl="1" indent="171450" eaLnBrk="0" hangingPunct="0">
              <a:buFont typeface="Arial" pitchFamily="34" charset="0"/>
              <a:buChar char="•"/>
              <a:defRPr/>
            </a:pPr>
            <a:r>
              <a:rPr lang="en-US" dirty="0">
                <a:ea typeface="ＭＳ Ｐゴシック" charset="-128"/>
                <a:cs typeface="+mn-cs"/>
              </a:rPr>
              <a:t>Online – can be done for up to one school year at </a:t>
            </a:r>
            <a:r>
              <a:rPr lang="en-US" u="sng" dirty="0">
                <a:solidFill>
                  <a:schemeClr val="tx2"/>
                </a:solidFill>
                <a:ea typeface="ＭＳ Ｐゴシック" charset="-128"/>
                <a:cs typeface="+mn-cs"/>
              </a:rPr>
              <a:t>IllinoisState.edu/insurance</a:t>
            </a:r>
          </a:p>
          <a:p>
            <a:pPr lvl="1" indent="171450" eaLnBrk="0" hangingPunct="0">
              <a:defRPr/>
            </a:pPr>
            <a:endParaRPr lang="en-US" sz="800" dirty="0">
              <a:ea typeface="ＭＳ Ｐゴシック" charset="-128"/>
              <a:cs typeface="+mn-cs"/>
            </a:endParaRPr>
          </a:p>
          <a:p>
            <a:pPr lvl="1" indent="171450" eaLnBrk="0" hangingPunct="0">
              <a:buFont typeface="Arial" pitchFamily="34" charset="0"/>
              <a:buChar char="•"/>
              <a:defRPr/>
            </a:pPr>
            <a:r>
              <a:rPr lang="en-US" dirty="0">
                <a:ea typeface="ＭＳ Ｐゴシック" charset="-128"/>
                <a:cs typeface="+mn-cs"/>
              </a:rPr>
              <a:t>Questions – call 309-438-2515 </a:t>
            </a:r>
          </a:p>
          <a:p>
            <a:pPr lvl="1" indent="171450" eaLnBrk="0" hangingPunct="0">
              <a:buFont typeface="Arial" pitchFamily="34" charset="0"/>
              <a:buChar char="•"/>
              <a:defRPr/>
            </a:pPr>
            <a:endParaRPr lang="en-US" dirty="0">
              <a:ea typeface="ＭＳ Ｐゴシック" charset="-128"/>
              <a:cs typeface="+mn-cs"/>
            </a:endParaRPr>
          </a:p>
          <a:p>
            <a:pPr marL="628650" lvl="1" indent="-171450" eaLnBrk="0" hangingPunct="0">
              <a:defRPr/>
            </a:pPr>
            <a:endParaRPr lang="en-US" sz="800" dirty="0">
              <a:ea typeface="ＭＳ Ｐゴシック" charset="-128"/>
              <a:cs typeface="+mn-cs"/>
            </a:endParaRPr>
          </a:p>
          <a:p>
            <a:pPr indent="228600" eaLnBrk="0" hangingPunct="0">
              <a:buFont typeface="Arial" pitchFamily="34" charset="0"/>
              <a:buChar char="•"/>
              <a:defRPr/>
            </a:pPr>
            <a:r>
              <a:rPr lang="en-US" dirty="0">
                <a:ea typeface="ＭＳ Ｐゴシック" charset="-128"/>
                <a:cs typeface="+mn-cs"/>
              </a:rPr>
              <a:t>Student Insurance fee will be removed from semester bills</a:t>
            </a:r>
          </a:p>
          <a:p>
            <a:pPr indent="228600" eaLnBrk="0" hangingPunct="0">
              <a:buFont typeface="Arial" pitchFamily="34" charset="0"/>
              <a:buChar char="•"/>
              <a:defRPr/>
            </a:pPr>
            <a:endParaRPr lang="en-US" dirty="0">
              <a:ea typeface="ＭＳ Ｐゴシック" charset="-128"/>
            </a:endParaRPr>
          </a:p>
          <a:p>
            <a:pPr indent="228600" eaLnBrk="0" hangingPunct="0">
              <a:buFont typeface="Arial" pitchFamily="34" charset="0"/>
              <a:buChar char="•"/>
              <a:defRPr/>
            </a:pPr>
            <a:r>
              <a:rPr lang="en-US" dirty="0">
                <a:ea typeface="ＭＳ Ｐゴシック" charset="-128"/>
                <a:cs typeface="+mn-cs"/>
              </a:rPr>
              <a:t>Carefully review benefits of excess coverage on Student Insurance website when                          making this decision</a:t>
            </a:r>
          </a:p>
          <a:p>
            <a:pPr indent="228600" eaLnBrk="0" hangingPunct="0">
              <a:buFont typeface="Arial" pitchFamily="34" charset="0"/>
              <a:buChar char="•"/>
              <a:defRPr/>
            </a:pPr>
            <a:endParaRPr lang="en-US" dirty="0">
              <a:ea typeface="ＭＳ Ｐゴシック" charset="-128"/>
              <a:cs typeface="+mn-cs"/>
            </a:endParaRPr>
          </a:p>
          <a:p>
            <a:pPr indent="228600" eaLnBrk="0" hangingPunct="0">
              <a:defRPr/>
            </a:pPr>
            <a:endParaRPr lang="en-US" sz="800" dirty="0">
              <a:ea typeface="ＭＳ Ｐゴシック" charset="-128"/>
              <a:cs typeface="+mn-cs"/>
            </a:endParaRPr>
          </a:p>
          <a:p>
            <a:pPr marL="228600" indent="-228600" eaLnBrk="0" hangingPunct="0">
              <a:buFont typeface="Arial" pitchFamily="34" charset="0"/>
              <a:buChar char="•"/>
              <a:defRPr/>
            </a:pPr>
            <a:r>
              <a:rPr lang="en-US" dirty="0">
                <a:ea typeface="ＭＳ Ｐゴシック" charset="-128"/>
                <a:cs typeface="+mn-cs"/>
              </a:rPr>
              <a:t>If you choose to cancel the insurance, eligible students may still use the Student Health Services</a:t>
            </a: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7467600" y="0"/>
            <a:ext cx="1676400" cy="381000"/>
          </a:xfrm>
          <a:prstGeom prst="rect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5943600" y="6400800"/>
            <a:ext cx="3048000" cy="3698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>
                <a:solidFill>
                  <a:schemeClr val="tx2"/>
                </a:solidFill>
              </a:rPr>
              <a:t>Student Health Services</a:t>
            </a:r>
          </a:p>
        </p:txBody>
      </p:sp>
      <p:pic>
        <p:nvPicPr>
          <p:cNvPr id="4" name="Audio Recording Jul 16, 2024 at 8:57:57 AM">
            <a:hlinkClick r:id="" action="ppaction://media"/>
            <a:extLst>
              <a:ext uri="{FF2B5EF4-FFF2-40B4-BE49-F238E27FC236}">
                <a16:creationId xmlns:a16="http://schemas.microsoft.com/office/drawing/2014/main" id="{DE30186A-1538-ACFF-9E8E-278A95A75B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99400" y="188541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9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7818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Why would you want to keep both insurances?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533400" y="2057400"/>
            <a:ext cx="8001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33363" eaLnBrk="0" hangingPunct="0">
              <a:buFont typeface="Arial" charset="0"/>
              <a:buChar char="•"/>
              <a:defRPr/>
            </a:pPr>
            <a:r>
              <a:rPr lang="en-US" sz="3200" dirty="0">
                <a:latin typeface="Arial" charset="0"/>
                <a:ea typeface="ＭＳ Ｐゴシック" charset="-128"/>
              </a:rPr>
              <a:t>Helps with other plan d</a:t>
            </a:r>
            <a:r>
              <a:rPr lang="en-US" sz="3200" dirty="0">
                <a:latin typeface="Arial" charset="0"/>
                <a:ea typeface="ＭＳ Ｐゴシック" charset="-128"/>
                <a:cs typeface="+mn-cs"/>
              </a:rPr>
              <a:t>eductibles</a:t>
            </a:r>
          </a:p>
          <a:p>
            <a:pPr indent="233363" eaLnBrk="0" hangingPunct="0">
              <a:buFont typeface="Arial" charset="0"/>
              <a:buChar char="•"/>
              <a:defRPr/>
            </a:pPr>
            <a:r>
              <a:rPr lang="en-US" sz="3200" dirty="0">
                <a:latin typeface="Arial" charset="0"/>
                <a:ea typeface="ＭＳ Ｐゴシック" charset="-128"/>
                <a:cs typeface="+mn-cs"/>
              </a:rPr>
              <a:t>&amp; other plan copays and </a:t>
            </a:r>
            <a:r>
              <a:rPr lang="en-US" sz="3200" dirty="0">
                <a:latin typeface="Arial" charset="0"/>
                <a:ea typeface="ＭＳ Ｐゴシック" charset="-128"/>
              </a:rPr>
              <a:t>c</a:t>
            </a:r>
            <a:r>
              <a:rPr lang="en-US" sz="3200" dirty="0">
                <a:latin typeface="Arial" charset="0"/>
                <a:ea typeface="ＭＳ Ｐゴシック" charset="-128"/>
                <a:cs typeface="+mn-cs"/>
              </a:rPr>
              <a:t>oinsurance</a:t>
            </a:r>
          </a:p>
          <a:p>
            <a:pPr indent="233363" eaLnBrk="0" hangingPunct="0">
              <a:buFont typeface="Arial" charset="0"/>
              <a:buChar char="•"/>
              <a:defRPr/>
            </a:pPr>
            <a:r>
              <a:rPr lang="en-US" sz="3200" dirty="0">
                <a:latin typeface="Arial" charset="0"/>
                <a:ea typeface="ＭＳ Ｐゴシック" charset="-128"/>
              </a:rPr>
              <a:t>&amp; other plan non covered charges</a:t>
            </a:r>
            <a:endParaRPr lang="en-US" sz="3200" dirty="0">
              <a:latin typeface="Arial" charset="0"/>
              <a:ea typeface="ＭＳ Ｐゴシック" charset="-128"/>
              <a:cs typeface="+mn-cs"/>
            </a:endParaRPr>
          </a:p>
          <a:p>
            <a:pPr marL="233363" indent="-233363" eaLnBrk="0" hangingPunct="0">
              <a:buFont typeface="Arial" charset="0"/>
              <a:buChar char="•"/>
              <a:defRPr/>
            </a:pPr>
            <a:r>
              <a:rPr lang="en-US" sz="3200" dirty="0">
                <a:latin typeface="Arial" charset="0"/>
                <a:ea typeface="ＭＳ Ｐゴシック" charset="-128"/>
                <a:cs typeface="+mn-cs"/>
              </a:rPr>
              <a:t>&amp; out of </a:t>
            </a:r>
            <a:r>
              <a:rPr lang="en-US" sz="3200" dirty="0">
                <a:latin typeface="Arial" charset="0"/>
                <a:ea typeface="ＭＳ Ｐゴシック" charset="-128"/>
              </a:rPr>
              <a:t>n</a:t>
            </a:r>
            <a:r>
              <a:rPr lang="en-US" sz="3200" dirty="0">
                <a:latin typeface="Arial" charset="0"/>
                <a:ea typeface="ＭＳ Ｐゴシック" charset="-128"/>
                <a:cs typeface="+mn-cs"/>
              </a:rPr>
              <a:t>etwork charges with managed care plans</a:t>
            </a:r>
          </a:p>
          <a:p>
            <a:pPr marL="233363" indent="-233363" eaLnBrk="0" hangingPunct="0">
              <a:buFont typeface="Arial" charset="0"/>
              <a:buChar char="•"/>
              <a:defRPr/>
            </a:pPr>
            <a:r>
              <a:rPr lang="en-US" sz="3200" dirty="0">
                <a:latin typeface="Arial" charset="0"/>
                <a:ea typeface="ＭＳ Ｐゴシック" charset="-128"/>
                <a:cs typeface="+mn-cs"/>
              </a:rPr>
              <a:t>Family coverage can change (job change   or loss, retirement, higher premiums, etc.)</a:t>
            </a: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7433388" y="0"/>
            <a:ext cx="1676400" cy="381000"/>
          </a:xfrm>
          <a:prstGeom prst="rect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5943600" y="6400800"/>
            <a:ext cx="3048000" cy="3698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 dirty="0">
                <a:solidFill>
                  <a:schemeClr val="tx2"/>
                </a:solidFill>
              </a:rPr>
              <a:t>Student Health Services</a:t>
            </a:r>
          </a:p>
        </p:txBody>
      </p:sp>
      <p:pic>
        <p:nvPicPr>
          <p:cNvPr id="3" name="Audio Recording Jul 17, 2024 at 8:40:05 AM">
            <a:hlinkClick r:id="" action="ppaction://media"/>
            <a:extLst>
              <a:ext uri="{FF2B5EF4-FFF2-40B4-BE49-F238E27FC236}">
                <a16:creationId xmlns:a16="http://schemas.microsoft.com/office/drawing/2014/main" id="{E38FAB10-7791-1944-6676-7B6C9556A0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21600" y="175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4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7818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Student Insurance </a:t>
            </a:r>
            <a:br>
              <a:rPr lang="en-US" dirty="0"/>
            </a:br>
            <a:r>
              <a:rPr lang="en-US" dirty="0"/>
              <a:t>Contact Information: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28600" y="1752600"/>
            <a:ext cx="8458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sz="3200" dirty="0">
              <a:latin typeface="Arial" charset="0"/>
              <a:ea typeface="ＭＳ Ｐゴシック" charset="-128"/>
              <a:cs typeface="+mn-cs"/>
            </a:endParaRPr>
          </a:p>
          <a:p>
            <a:pPr marL="233363" indent="-233363" eaLnBrk="0" hangingPunct="0">
              <a:buFont typeface="Arial" charset="0"/>
              <a:buChar char="•"/>
              <a:defRPr/>
            </a:pPr>
            <a:r>
              <a:rPr lang="en-US" sz="3200" dirty="0">
                <a:latin typeface="Arial" charset="0"/>
                <a:ea typeface="ＭＳ Ｐゴシック" charset="-128"/>
                <a:cs typeface="+mn-cs"/>
              </a:rPr>
              <a:t>Website:  </a:t>
            </a:r>
            <a:r>
              <a:rPr lang="en-US" sz="3200" u="sng" dirty="0">
                <a:latin typeface="Arial" charset="0"/>
                <a:ea typeface="ＭＳ Ｐゴシック" charset="-128"/>
                <a:hlinkClick r:id="rId5"/>
              </a:rPr>
              <a:t>IllinoisState.edu/insurance</a:t>
            </a:r>
            <a:endParaRPr lang="en-US" sz="3200" u="sng" dirty="0">
              <a:latin typeface="Arial" charset="0"/>
              <a:ea typeface="ＭＳ Ｐゴシック" charset="-128"/>
            </a:endParaRPr>
          </a:p>
          <a:p>
            <a:pPr marL="233363" indent="-233363" eaLnBrk="0" hangingPunct="0">
              <a:buFont typeface="Arial" charset="0"/>
              <a:buChar char="•"/>
              <a:defRPr/>
            </a:pPr>
            <a:endParaRPr lang="en-US" sz="3200" dirty="0">
              <a:latin typeface="Arial" charset="0"/>
              <a:ea typeface="ＭＳ Ｐゴシック" charset="-128"/>
              <a:cs typeface="+mn-cs"/>
            </a:endParaRPr>
          </a:p>
          <a:p>
            <a:pPr marL="233363" indent="-233363" eaLnBrk="0" hangingPunct="0">
              <a:buFont typeface="Arial" charset="0"/>
              <a:buChar char="•"/>
              <a:defRPr/>
            </a:pPr>
            <a:r>
              <a:rPr lang="en-US" sz="3200" dirty="0">
                <a:latin typeface="Arial" charset="0"/>
                <a:ea typeface="ＭＳ Ｐゴシック" charset="-128"/>
              </a:rPr>
              <a:t>Phone:  (309) 438-2515</a:t>
            </a:r>
          </a:p>
          <a:p>
            <a:pPr marL="233363" indent="-233363" eaLnBrk="0" hangingPunct="0">
              <a:buFont typeface="Arial" charset="0"/>
              <a:buChar char="•"/>
              <a:defRPr/>
            </a:pPr>
            <a:endParaRPr lang="en-US" sz="3200" dirty="0">
              <a:latin typeface="Arial" charset="0"/>
              <a:ea typeface="ＭＳ Ｐゴシック" charset="-128"/>
            </a:endParaRPr>
          </a:p>
          <a:p>
            <a:pPr marL="233363" indent="-233363" eaLnBrk="0" hangingPunct="0">
              <a:buFont typeface="Arial" charset="0"/>
              <a:buChar char="•"/>
              <a:defRPr/>
            </a:pPr>
            <a:r>
              <a:rPr lang="en-US" sz="3200" dirty="0">
                <a:latin typeface="Arial" charset="0"/>
                <a:ea typeface="ＭＳ Ｐゴシック" charset="-128"/>
                <a:cs typeface="+mn-cs"/>
              </a:rPr>
              <a:t>Campus Office:  Student Services Building</a:t>
            </a: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7433388" y="0"/>
            <a:ext cx="1676400" cy="381000"/>
          </a:xfrm>
          <a:prstGeom prst="rect">
            <a:avLst/>
          </a:prstGeom>
          <a:solidFill>
            <a:srgbClr val="00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5943600" y="6400800"/>
            <a:ext cx="3048000" cy="3698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 sz="1800" dirty="0">
                <a:solidFill>
                  <a:schemeClr val="tx2"/>
                </a:solidFill>
              </a:rPr>
              <a:t>Student Health Services</a:t>
            </a:r>
          </a:p>
        </p:txBody>
      </p:sp>
      <p:pic>
        <p:nvPicPr>
          <p:cNvPr id="6" name="Picture 7" descr="SSB - fron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873053"/>
            <a:ext cx="2819400" cy="175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udio Recording Jul 16, 2024 at 9:01:44 AM">
            <a:hlinkClick r:id="" action="ppaction://media"/>
            <a:extLst>
              <a:ext uri="{FF2B5EF4-FFF2-40B4-BE49-F238E27FC236}">
                <a16:creationId xmlns:a16="http://schemas.microsoft.com/office/drawing/2014/main" id="{3BF56380-238F-D5DB-80C5-7FC2F6AF91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67600" y="19822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1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1">
      <a:dk1>
        <a:sysClr val="windowText" lastClr="000000"/>
      </a:dk1>
      <a:lt1>
        <a:sysClr val="window" lastClr="FFFFFF"/>
      </a:lt1>
      <a:dk2>
        <a:srgbClr val="950711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2220</TotalTime>
  <Words>632</Words>
  <Application>Microsoft Macintosh PowerPoint</Application>
  <PresentationFormat>On-screen Show (4:3)</PresentationFormat>
  <Paragraphs>126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Franklin Gothic Medium</vt:lpstr>
      <vt:lpstr>Wingdings</vt:lpstr>
      <vt:lpstr>Wingdings 2</vt:lpstr>
      <vt:lpstr>Grid</vt:lpstr>
      <vt:lpstr>ISU Student Insurance:</vt:lpstr>
      <vt:lpstr>Student Insurance Benefits</vt:lpstr>
      <vt:lpstr>Student Insurance Cost</vt:lpstr>
      <vt:lpstr>Insurance can be cancelled</vt:lpstr>
      <vt:lpstr>Why would you want to keep both insurances?</vt:lpstr>
      <vt:lpstr>Student Insurance  Contact Information: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Insurance</dc:title>
  <dc:creator>Capri Gonzalez,</dc:creator>
  <cp:lastModifiedBy>Collins, Channing</cp:lastModifiedBy>
  <cp:revision>35</cp:revision>
  <cp:lastPrinted>2017-06-02T13:53:22Z</cp:lastPrinted>
  <dcterms:created xsi:type="dcterms:W3CDTF">2013-04-15T17:11:52Z</dcterms:created>
  <dcterms:modified xsi:type="dcterms:W3CDTF">2024-07-17T13:42:57Z</dcterms:modified>
</cp:coreProperties>
</file>